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24"/>
  </p:notesMasterIdLst>
  <p:handoutMasterIdLst>
    <p:handoutMasterId r:id="rId25"/>
  </p:handoutMasterIdLst>
  <p:sldIdLst>
    <p:sldId id="1782" r:id="rId2"/>
    <p:sldId id="1724" r:id="rId3"/>
    <p:sldId id="1783" r:id="rId4"/>
    <p:sldId id="2120" r:id="rId5"/>
    <p:sldId id="2125" r:id="rId6"/>
    <p:sldId id="2122" r:id="rId7"/>
    <p:sldId id="1738" r:id="rId8"/>
    <p:sldId id="2113" r:id="rId9"/>
    <p:sldId id="2126" r:id="rId10"/>
    <p:sldId id="2056" r:id="rId11"/>
    <p:sldId id="2123" r:id="rId12"/>
    <p:sldId id="2006" r:id="rId13"/>
    <p:sldId id="2127" r:id="rId14"/>
    <p:sldId id="2128" r:id="rId15"/>
    <p:sldId id="2129" r:id="rId16"/>
    <p:sldId id="2130" r:id="rId17"/>
    <p:sldId id="2131" r:id="rId18"/>
    <p:sldId id="2132" r:id="rId19"/>
    <p:sldId id="2090" r:id="rId20"/>
    <p:sldId id="2133" r:id="rId21"/>
    <p:sldId id="2134" r:id="rId22"/>
    <p:sldId id="1786"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EA"/>
    <a:srgbClr val="CBCDD3"/>
    <a:srgbClr val="00B0F0"/>
    <a:srgbClr val="C7402B"/>
    <a:srgbClr val="713346"/>
    <a:srgbClr val="326CE5"/>
    <a:srgbClr val="B4F2C9"/>
    <a:srgbClr val="F47C30"/>
    <a:srgbClr val="92D3DF"/>
    <a:srgbClr val="D8E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63" autoAdjust="0"/>
    <p:restoredTop sz="89204" autoAdjust="0"/>
  </p:normalViewPr>
  <p:slideViewPr>
    <p:cSldViewPr>
      <p:cViewPr varScale="1">
        <p:scale>
          <a:sx n="76" d="100"/>
          <a:sy n="76" d="100"/>
        </p:scale>
        <p:origin x="448" y="36"/>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2025-01-05</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2025-01-05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 Id="rId4" Type="http://schemas.openxmlformats.org/officeDocument/2006/relationships/image" Target="../media/image29.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7.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39.svg"/><Relationship Id="rId4" Type="http://schemas.openxmlformats.org/officeDocument/2006/relationships/image" Target="../media/image3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387018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107515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2565986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1572205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2473751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671585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460872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103382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75559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787667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794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26449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952138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49662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393324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6775104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2431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3940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244210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906456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669634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16710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968979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361598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479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337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2025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325839543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 id="2147483833" r:id="rId23"/>
    <p:sldLayoutId id="2147483834" r:id="rId24"/>
    <p:sldLayoutId id="2147483835" r:id="rId25"/>
    <p:sldLayoutId id="2147483836" r:id="rId26"/>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hyperlink" Target="https://knowledge.exlibrisgroup.com/@api/deki/files/164916/How_to_define_and_manage_work_orders_in_Alma.pptx"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hyperlink" Target="https://knowledge.exlibrisgroup.com/@api/deki/files/164916/How_to_define_and_manage_work_orders_in_Alma.pptx"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hyperlink" Target="https://knowledge.exlibrisgroup.com/@api/deki/files/164916/How_to_define_and_manage_work_orders_in_Alma.pptx"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6196533" cy="1305174"/>
          </a:xfrm>
        </p:spPr>
        <p:txBody>
          <a:bodyPr/>
          <a:lstStyle/>
          <a:p>
            <a:r>
              <a:rPr lang="en-US" sz="2800" dirty="0"/>
              <a:t>How to add an item process type to an item using the Work Order functionality</a:t>
            </a:r>
            <a:endParaRPr lang="LID4096" sz="2800" dirty="0"/>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The work order types and the process type</a:t>
            </a:r>
          </a:p>
        </p:txBody>
      </p:sp>
      <p:sp>
        <p:nvSpPr>
          <p:cNvPr id="16" name="Content Placeholder 3">
            <a:extLst>
              <a:ext uri="{FF2B5EF4-FFF2-40B4-BE49-F238E27FC236}">
                <a16:creationId xmlns:a16="http://schemas.microsoft.com/office/drawing/2014/main" id="{4D71B33F-4649-457E-B022-8C2130DCBEB6}"/>
              </a:ext>
            </a:extLst>
          </p:cNvPr>
          <p:cNvSpPr>
            <a:spLocks noGrp="1"/>
          </p:cNvSpPr>
          <p:nvPr>
            <p:ph idx="1"/>
          </p:nvPr>
        </p:nvSpPr>
        <p:spPr>
          <a:xfrm>
            <a:off x="395536" y="771551"/>
            <a:ext cx="8424936" cy="720080"/>
          </a:xfrm>
        </p:spPr>
        <p:txBody>
          <a:bodyPr>
            <a:normAutofit/>
          </a:bodyPr>
          <a:lstStyle/>
          <a:p>
            <a:r>
              <a:rPr lang="en-US" sz="1800" dirty="0"/>
              <a:t>For details of how to add a new process type see </a:t>
            </a:r>
            <a:r>
              <a:rPr lang="en-US" sz="1800" dirty="0">
                <a:hlinkClick r:id="rId2" tooltip="How to define and manage work orders in Alma.pptx"/>
              </a:rPr>
              <a:t>How to define and manage work orders in Alma.pptx</a:t>
            </a:r>
            <a:endParaRPr lang="en-US" sz="1800" dirty="0"/>
          </a:p>
        </p:txBody>
      </p:sp>
    </p:spTree>
    <p:extLst>
      <p:ext uri="{BB962C8B-B14F-4D97-AF65-F5344CB8AC3E}">
        <p14:creationId xmlns:p14="http://schemas.microsoft.com/office/powerpoint/2010/main" val="2335657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467544" y="3363838"/>
            <a:ext cx="7920880" cy="1240583"/>
          </a:xfrm>
        </p:spPr>
        <p:txBody>
          <a:bodyPr/>
          <a:lstStyle/>
          <a:p>
            <a:r>
              <a:rPr lang="en-US" sz="2800" dirty="0"/>
              <a:t>Applying the process type to an item</a:t>
            </a:r>
            <a:endParaRPr lang="LID4096" dirty="0"/>
          </a:p>
        </p:txBody>
      </p:sp>
    </p:spTree>
    <p:extLst>
      <p:ext uri="{BB962C8B-B14F-4D97-AF65-F5344CB8AC3E}">
        <p14:creationId xmlns:p14="http://schemas.microsoft.com/office/powerpoint/2010/main" val="3567312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C478E8-4CF8-5782-0A49-3997D65AAEDF}"/>
              </a:ext>
            </a:extLst>
          </p:cNvPr>
          <p:cNvPicPr>
            <a:picLocks noChangeAspect="1"/>
          </p:cNvPicPr>
          <p:nvPr/>
        </p:nvPicPr>
        <p:blipFill>
          <a:blip r:embed="rId2"/>
          <a:stretch>
            <a:fillRect/>
          </a:stretch>
        </p:blipFill>
        <p:spPr>
          <a:xfrm>
            <a:off x="0" y="1861542"/>
            <a:ext cx="9144000" cy="24384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Applying the process type to an item</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720079"/>
          </a:xfrm>
        </p:spPr>
        <p:txBody>
          <a:bodyPr>
            <a:normAutofit/>
          </a:bodyPr>
          <a:lstStyle/>
          <a:p>
            <a:r>
              <a:rPr lang="en-US" sz="1800" dirty="0"/>
              <a:t>Here is item barcode AU66665, "Women's movements in twentieth-century Taiwan".</a:t>
            </a:r>
          </a:p>
          <a:p>
            <a:r>
              <a:rPr lang="en-US" sz="1800" dirty="0"/>
              <a:t>It does not have a process type.</a:t>
            </a:r>
          </a:p>
        </p:txBody>
      </p:sp>
      <p:sp>
        <p:nvSpPr>
          <p:cNvPr id="10" name="TextBox 9">
            <a:extLst>
              <a:ext uri="{FF2B5EF4-FFF2-40B4-BE49-F238E27FC236}">
                <a16:creationId xmlns:a16="http://schemas.microsoft.com/office/drawing/2014/main" id="{66C0F319-F9CE-54E8-B3CF-97069B92E2A7}"/>
              </a:ext>
            </a:extLst>
          </p:cNvPr>
          <p:cNvSpPr txBox="1"/>
          <p:nvPr/>
        </p:nvSpPr>
        <p:spPr>
          <a:xfrm>
            <a:off x="3419872" y="3723878"/>
            <a:ext cx="1584176" cy="523220"/>
          </a:xfrm>
          <a:prstGeom prst="rect">
            <a:avLst/>
          </a:prstGeom>
          <a:solidFill>
            <a:srgbClr val="FFFF00"/>
          </a:solidFill>
          <a:ln>
            <a:solidFill>
              <a:schemeClr val="accent1"/>
            </a:solidFill>
          </a:ln>
        </p:spPr>
        <p:txBody>
          <a:bodyPr wrap="square" rtlCol="0">
            <a:spAutoFit/>
          </a:bodyPr>
          <a:lstStyle/>
          <a:p>
            <a:r>
              <a:rPr lang="en-US" sz="1400" dirty="0"/>
              <a:t>No process type appears here</a:t>
            </a:r>
          </a:p>
        </p:txBody>
      </p:sp>
      <p:sp>
        <p:nvSpPr>
          <p:cNvPr id="11" name="Rectangle 10">
            <a:extLst>
              <a:ext uri="{FF2B5EF4-FFF2-40B4-BE49-F238E27FC236}">
                <a16:creationId xmlns:a16="http://schemas.microsoft.com/office/drawing/2014/main" id="{4BE80493-F9BF-2026-214D-B6824ACBFA74}"/>
              </a:ext>
            </a:extLst>
          </p:cNvPr>
          <p:cNvSpPr/>
          <p:nvPr/>
        </p:nvSpPr>
        <p:spPr>
          <a:xfrm>
            <a:off x="899592" y="1923678"/>
            <a:ext cx="367240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914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F68FB-DDAF-EE50-10A1-73E58E1D354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71DD341-5A29-87D4-68AF-F7F685ADB18F}"/>
              </a:ext>
            </a:extLst>
          </p:cNvPr>
          <p:cNvPicPr>
            <a:picLocks noChangeAspect="1"/>
          </p:cNvPicPr>
          <p:nvPr/>
        </p:nvPicPr>
        <p:blipFill>
          <a:blip r:embed="rId2"/>
          <a:stretch>
            <a:fillRect/>
          </a:stretch>
        </p:blipFill>
        <p:spPr>
          <a:xfrm>
            <a:off x="0" y="1471022"/>
            <a:ext cx="9144000" cy="3260968"/>
          </a:xfrm>
          <a:prstGeom prst="rect">
            <a:avLst/>
          </a:prstGeom>
          <a:ln>
            <a:solidFill>
              <a:schemeClr val="accent1"/>
            </a:solidFill>
          </a:ln>
        </p:spPr>
      </p:pic>
      <p:sp>
        <p:nvSpPr>
          <p:cNvPr id="2" name="Slide Number Placeholder 1">
            <a:extLst>
              <a:ext uri="{FF2B5EF4-FFF2-40B4-BE49-F238E27FC236}">
                <a16:creationId xmlns:a16="http://schemas.microsoft.com/office/drawing/2014/main" id="{46D04B63-728E-65F7-7489-26948055A2D1}"/>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3" name="Title 2">
            <a:extLst>
              <a:ext uri="{FF2B5EF4-FFF2-40B4-BE49-F238E27FC236}">
                <a16:creationId xmlns:a16="http://schemas.microsoft.com/office/drawing/2014/main" id="{5E87AF7E-E976-D931-B982-30D091BD0E40}"/>
              </a:ext>
            </a:extLst>
          </p:cNvPr>
          <p:cNvSpPr>
            <a:spLocks noGrp="1"/>
          </p:cNvSpPr>
          <p:nvPr>
            <p:ph type="title"/>
          </p:nvPr>
        </p:nvSpPr>
        <p:spPr/>
        <p:txBody>
          <a:bodyPr>
            <a:normAutofit/>
          </a:bodyPr>
          <a:lstStyle/>
          <a:p>
            <a:r>
              <a:rPr lang="en-US" dirty="0"/>
              <a:t>Applying the process type to an item</a:t>
            </a:r>
          </a:p>
        </p:txBody>
      </p:sp>
      <p:sp>
        <p:nvSpPr>
          <p:cNvPr id="10" name="TextBox 9">
            <a:extLst>
              <a:ext uri="{FF2B5EF4-FFF2-40B4-BE49-F238E27FC236}">
                <a16:creationId xmlns:a16="http://schemas.microsoft.com/office/drawing/2014/main" id="{2F930053-5AA0-D63C-ABAD-F814585984E8}"/>
              </a:ext>
            </a:extLst>
          </p:cNvPr>
          <p:cNvSpPr txBox="1"/>
          <p:nvPr/>
        </p:nvSpPr>
        <p:spPr>
          <a:xfrm>
            <a:off x="3419872" y="3723878"/>
            <a:ext cx="1584176" cy="523220"/>
          </a:xfrm>
          <a:prstGeom prst="rect">
            <a:avLst/>
          </a:prstGeom>
          <a:solidFill>
            <a:srgbClr val="FFFF00"/>
          </a:solidFill>
          <a:ln>
            <a:solidFill>
              <a:schemeClr val="accent1"/>
            </a:solidFill>
          </a:ln>
        </p:spPr>
        <p:txBody>
          <a:bodyPr wrap="square" rtlCol="0">
            <a:spAutoFit/>
          </a:bodyPr>
          <a:lstStyle/>
          <a:p>
            <a:r>
              <a:rPr lang="en-US" sz="1400" dirty="0"/>
              <a:t>No process type appears here</a:t>
            </a:r>
          </a:p>
        </p:txBody>
      </p:sp>
      <p:sp>
        <p:nvSpPr>
          <p:cNvPr id="11" name="Rectangle 10">
            <a:extLst>
              <a:ext uri="{FF2B5EF4-FFF2-40B4-BE49-F238E27FC236}">
                <a16:creationId xmlns:a16="http://schemas.microsoft.com/office/drawing/2014/main" id="{E7376275-9608-8240-97A5-FC87EFFA7801}"/>
              </a:ext>
            </a:extLst>
          </p:cNvPr>
          <p:cNvSpPr/>
          <p:nvPr/>
        </p:nvSpPr>
        <p:spPr>
          <a:xfrm>
            <a:off x="539552" y="4515966"/>
            <a:ext cx="3168352" cy="198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691444C-14C0-A4B1-8ED3-F94C7731D96C}"/>
              </a:ext>
            </a:extLst>
          </p:cNvPr>
          <p:cNvSpPr/>
          <p:nvPr/>
        </p:nvSpPr>
        <p:spPr>
          <a:xfrm>
            <a:off x="7875978" y="2000708"/>
            <a:ext cx="1227419" cy="5710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a:extLst>
              <a:ext uri="{FF2B5EF4-FFF2-40B4-BE49-F238E27FC236}">
                <a16:creationId xmlns:a16="http://schemas.microsoft.com/office/drawing/2014/main" id="{39B18F49-A5B6-9DB3-D41C-05FC13DD2550}"/>
              </a:ext>
            </a:extLst>
          </p:cNvPr>
          <p:cNvSpPr>
            <a:spLocks noGrp="1"/>
          </p:cNvSpPr>
          <p:nvPr>
            <p:ph idx="1"/>
          </p:nvPr>
        </p:nvSpPr>
        <p:spPr>
          <a:xfrm>
            <a:off x="395536" y="771551"/>
            <a:ext cx="8424936" cy="720079"/>
          </a:xfrm>
        </p:spPr>
        <p:txBody>
          <a:bodyPr>
            <a:normAutofit/>
          </a:bodyPr>
          <a:lstStyle/>
          <a:p>
            <a:r>
              <a:rPr lang="en-US" sz="1800" dirty="0"/>
              <a:t>Here is item barcode AU66665, "Women's movements in twentieth-century Taiwan".</a:t>
            </a:r>
          </a:p>
          <a:p>
            <a:r>
              <a:rPr lang="en-US" sz="1800" dirty="0"/>
              <a:t>It does not have a process type.</a:t>
            </a:r>
          </a:p>
        </p:txBody>
      </p:sp>
    </p:spTree>
    <p:extLst>
      <p:ext uri="{BB962C8B-B14F-4D97-AF65-F5344CB8AC3E}">
        <p14:creationId xmlns:p14="http://schemas.microsoft.com/office/powerpoint/2010/main" val="3060338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50FF7-1800-93C7-A0BF-9FD1830CA8B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156DBD-83FF-AA42-B699-210E21044377}"/>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3" name="Title 2">
            <a:extLst>
              <a:ext uri="{FF2B5EF4-FFF2-40B4-BE49-F238E27FC236}">
                <a16:creationId xmlns:a16="http://schemas.microsoft.com/office/drawing/2014/main" id="{8007A75C-F3C2-6FDA-2240-5F7E57F7AFFB}"/>
              </a:ext>
            </a:extLst>
          </p:cNvPr>
          <p:cNvSpPr>
            <a:spLocks noGrp="1"/>
          </p:cNvSpPr>
          <p:nvPr>
            <p:ph type="title"/>
          </p:nvPr>
        </p:nvSpPr>
        <p:spPr/>
        <p:txBody>
          <a:bodyPr>
            <a:normAutofit/>
          </a:bodyPr>
          <a:lstStyle/>
          <a:p>
            <a:r>
              <a:rPr lang="en-US" dirty="0"/>
              <a:t>Applying the process type to an item</a:t>
            </a:r>
          </a:p>
        </p:txBody>
      </p:sp>
      <p:sp>
        <p:nvSpPr>
          <p:cNvPr id="13" name="Content Placeholder 3">
            <a:extLst>
              <a:ext uri="{FF2B5EF4-FFF2-40B4-BE49-F238E27FC236}">
                <a16:creationId xmlns:a16="http://schemas.microsoft.com/office/drawing/2014/main" id="{851D2643-D00C-D839-20FB-9A63BAEA265E}"/>
              </a:ext>
            </a:extLst>
          </p:cNvPr>
          <p:cNvSpPr>
            <a:spLocks noGrp="1"/>
          </p:cNvSpPr>
          <p:nvPr>
            <p:ph idx="1"/>
          </p:nvPr>
        </p:nvSpPr>
        <p:spPr>
          <a:xfrm>
            <a:off x="395536" y="771551"/>
            <a:ext cx="8424936" cy="3456383"/>
          </a:xfrm>
        </p:spPr>
        <p:txBody>
          <a:bodyPr>
            <a:normAutofit/>
          </a:bodyPr>
          <a:lstStyle/>
          <a:p>
            <a:r>
              <a:rPr lang="en-US" sz="1800" dirty="0"/>
              <a:t>We want to give this item process type "Conservation".</a:t>
            </a:r>
          </a:p>
          <a:p>
            <a:r>
              <a:rPr lang="en-US" sz="1800" dirty="0"/>
              <a:t>As explained in the introduction we are not going to take advantage of the full use of the Work Order functionality as described at </a:t>
            </a:r>
            <a:r>
              <a:rPr lang="en-US" sz="1800" dirty="0">
                <a:hlinkClick r:id="rId2" tooltip="How to define and manage work orders in Alma.pptx"/>
              </a:rPr>
              <a:t>How to define and manage work orders in Alma.pptx</a:t>
            </a:r>
            <a:r>
              <a:rPr lang="en-US" sz="1800" dirty="0"/>
              <a:t> .</a:t>
            </a:r>
          </a:p>
          <a:p>
            <a:r>
              <a:rPr lang="en-US" sz="1800" dirty="0"/>
              <a:t>Instead, we will focus specifically on adding an item process type to an item using the Work Order functionality </a:t>
            </a:r>
          </a:p>
        </p:txBody>
      </p:sp>
    </p:spTree>
    <p:extLst>
      <p:ext uri="{BB962C8B-B14F-4D97-AF65-F5344CB8AC3E}">
        <p14:creationId xmlns:p14="http://schemas.microsoft.com/office/powerpoint/2010/main" val="4027891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F1AFE-4683-3F3D-C468-31737D7D2AF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8C669C-6A81-E07E-FC9D-5C4C8A2AC09A}"/>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3" name="Title 2">
            <a:extLst>
              <a:ext uri="{FF2B5EF4-FFF2-40B4-BE49-F238E27FC236}">
                <a16:creationId xmlns:a16="http://schemas.microsoft.com/office/drawing/2014/main" id="{54F4C4AA-35B4-0923-45B2-0FFF7537D2B3}"/>
              </a:ext>
            </a:extLst>
          </p:cNvPr>
          <p:cNvSpPr>
            <a:spLocks noGrp="1"/>
          </p:cNvSpPr>
          <p:nvPr>
            <p:ph type="title"/>
          </p:nvPr>
        </p:nvSpPr>
        <p:spPr/>
        <p:txBody>
          <a:bodyPr>
            <a:normAutofit/>
          </a:bodyPr>
          <a:lstStyle/>
          <a:p>
            <a:r>
              <a:rPr lang="en-US" dirty="0"/>
              <a:t>Applying the process type to an item</a:t>
            </a:r>
          </a:p>
        </p:txBody>
      </p:sp>
      <p:sp>
        <p:nvSpPr>
          <p:cNvPr id="13" name="Content Placeholder 3">
            <a:extLst>
              <a:ext uri="{FF2B5EF4-FFF2-40B4-BE49-F238E27FC236}">
                <a16:creationId xmlns:a16="http://schemas.microsoft.com/office/drawing/2014/main" id="{9C8FC155-A515-0C1A-AA81-8B8C0AA0DA35}"/>
              </a:ext>
            </a:extLst>
          </p:cNvPr>
          <p:cNvSpPr>
            <a:spLocks noGrp="1"/>
          </p:cNvSpPr>
          <p:nvPr>
            <p:ph idx="1"/>
          </p:nvPr>
        </p:nvSpPr>
        <p:spPr>
          <a:xfrm>
            <a:off x="395536" y="771551"/>
            <a:ext cx="8424936" cy="648071"/>
          </a:xfrm>
        </p:spPr>
        <p:txBody>
          <a:bodyPr>
            <a:normAutofit/>
          </a:bodyPr>
          <a:lstStyle/>
          <a:p>
            <a:r>
              <a:rPr lang="en-US" sz="1800" dirty="0"/>
              <a:t>From within the Physical Item editor, in the field "process type" we will choose the process type (Work Order Type) "Conservation" and then save the item.</a:t>
            </a:r>
          </a:p>
        </p:txBody>
      </p:sp>
      <p:pic>
        <p:nvPicPr>
          <p:cNvPr id="5" name="Picture 4">
            <a:extLst>
              <a:ext uri="{FF2B5EF4-FFF2-40B4-BE49-F238E27FC236}">
                <a16:creationId xmlns:a16="http://schemas.microsoft.com/office/drawing/2014/main" id="{806AD6C4-AD14-EC2A-D7C1-AAFF6FD3A227}"/>
              </a:ext>
            </a:extLst>
          </p:cNvPr>
          <p:cNvPicPr>
            <a:picLocks noChangeAspect="1"/>
          </p:cNvPicPr>
          <p:nvPr/>
        </p:nvPicPr>
        <p:blipFill>
          <a:blip r:embed="rId2"/>
          <a:stretch>
            <a:fillRect/>
          </a:stretch>
        </p:blipFill>
        <p:spPr>
          <a:xfrm>
            <a:off x="1133872" y="1707654"/>
            <a:ext cx="6876256" cy="2908652"/>
          </a:xfrm>
          <a:prstGeom prst="rect">
            <a:avLst/>
          </a:prstGeom>
          <a:ln>
            <a:solidFill>
              <a:schemeClr val="accent1"/>
            </a:solidFill>
          </a:ln>
        </p:spPr>
      </p:pic>
      <p:sp>
        <p:nvSpPr>
          <p:cNvPr id="6" name="Rectangle 5">
            <a:extLst>
              <a:ext uri="{FF2B5EF4-FFF2-40B4-BE49-F238E27FC236}">
                <a16:creationId xmlns:a16="http://schemas.microsoft.com/office/drawing/2014/main" id="{37FDB069-6CD9-C95E-7CEC-F4AA3F11AF1F}"/>
              </a:ext>
            </a:extLst>
          </p:cNvPr>
          <p:cNvSpPr/>
          <p:nvPr/>
        </p:nvSpPr>
        <p:spPr>
          <a:xfrm>
            <a:off x="1475656" y="4443958"/>
            <a:ext cx="1224136" cy="1723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868C6B1-E11A-E06A-8165-B3B3DC6700C1}"/>
              </a:ext>
            </a:extLst>
          </p:cNvPr>
          <p:cNvSpPr/>
          <p:nvPr/>
        </p:nvSpPr>
        <p:spPr>
          <a:xfrm>
            <a:off x="7668344" y="1707654"/>
            <a:ext cx="34178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275205E-333A-44A0-C18A-97E4A6A60460}"/>
              </a:ext>
            </a:extLst>
          </p:cNvPr>
          <p:cNvSpPr txBox="1"/>
          <p:nvPr/>
        </p:nvSpPr>
        <p:spPr>
          <a:xfrm>
            <a:off x="5940152" y="3507854"/>
            <a:ext cx="3024336" cy="523220"/>
          </a:xfrm>
          <a:prstGeom prst="rect">
            <a:avLst/>
          </a:prstGeom>
          <a:solidFill>
            <a:srgbClr val="FFFF00"/>
          </a:solidFill>
          <a:ln>
            <a:solidFill>
              <a:schemeClr val="accent1"/>
            </a:solidFill>
          </a:ln>
        </p:spPr>
        <p:txBody>
          <a:bodyPr wrap="square" rtlCol="0">
            <a:spAutoFit/>
          </a:bodyPr>
          <a:lstStyle/>
          <a:p>
            <a:r>
              <a:rPr lang="en-US" sz="1400" dirty="0"/>
              <a:t>When we filled in the Process Type the "At" field appeared also got filled in</a:t>
            </a:r>
          </a:p>
        </p:txBody>
      </p:sp>
      <p:cxnSp>
        <p:nvCxnSpPr>
          <p:cNvPr id="10" name="Straight Arrow Connector 9">
            <a:extLst>
              <a:ext uri="{FF2B5EF4-FFF2-40B4-BE49-F238E27FC236}">
                <a16:creationId xmlns:a16="http://schemas.microsoft.com/office/drawing/2014/main" id="{F46E3511-593F-9159-93FE-3715B426E220}"/>
              </a:ext>
            </a:extLst>
          </p:cNvPr>
          <p:cNvCxnSpPr>
            <a:cxnSpLocks/>
          </p:cNvCxnSpPr>
          <p:nvPr/>
        </p:nvCxnSpPr>
        <p:spPr>
          <a:xfrm flipH="1">
            <a:off x="6084168" y="4031074"/>
            <a:ext cx="216024" cy="4128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952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04A3C-346B-2F9F-7E73-B276100C1A64}"/>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6A4C3DA0-EDF3-CA4A-D192-FB26C7F919A2}"/>
              </a:ext>
            </a:extLst>
          </p:cNvPr>
          <p:cNvPicPr>
            <a:picLocks noChangeAspect="1"/>
          </p:cNvPicPr>
          <p:nvPr/>
        </p:nvPicPr>
        <p:blipFill>
          <a:blip r:embed="rId2"/>
          <a:stretch>
            <a:fillRect/>
          </a:stretch>
        </p:blipFill>
        <p:spPr>
          <a:xfrm>
            <a:off x="13822" y="2890383"/>
            <a:ext cx="9144000" cy="928741"/>
          </a:xfrm>
          <a:prstGeom prst="rect">
            <a:avLst/>
          </a:prstGeom>
          <a:ln>
            <a:solidFill>
              <a:schemeClr val="accent1"/>
            </a:solidFill>
          </a:ln>
        </p:spPr>
      </p:pic>
      <p:sp>
        <p:nvSpPr>
          <p:cNvPr id="2" name="Slide Number Placeholder 1">
            <a:extLst>
              <a:ext uri="{FF2B5EF4-FFF2-40B4-BE49-F238E27FC236}">
                <a16:creationId xmlns:a16="http://schemas.microsoft.com/office/drawing/2014/main" id="{C5A7BD58-4B29-AA95-5DC6-C74183847CCB}"/>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3" name="Title 2">
            <a:extLst>
              <a:ext uri="{FF2B5EF4-FFF2-40B4-BE49-F238E27FC236}">
                <a16:creationId xmlns:a16="http://schemas.microsoft.com/office/drawing/2014/main" id="{35339D14-F89F-17EB-33A2-2AF1E533ED61}"/>
              </a:ext>
            </a:extLst>
          </p:cNvPr>
          <p:cNvSpPr>
            <a:spLocks noGrp="1"/>
          </p:cNvSpPr>
          <p:nvPr>
            <p:ph type="title"/>
          </p:nvPr>
        </p:nvSpPr>
        <p:spPr/>
        <p:txBody>
          <a:bodyPr>
            <a:normAutofit/>
          </a:bodyPr>
          <a:lstStyle/>
          <a:p>
            <a:r>
              <a:rPr lang="en-US" dirty="0"/>
              <a:t>Applying the process type to an item</a:t>
            </a:r>
          </a:p>
        </p:txBody>
      </p:sp>
      <p:sp>
        <p:nvSpPr>
          <p:cNvPr id="13" name="Content Placeholder 3">
            <a:extLst>
              <a:ext uri="{FF2B5EF4-FFF2-40B4-BE49-F238E27FC236}">
                <a16:creationId xmlns:a16="http://schemas.microsoft.com/office/drawing/2014/main" id="{6BB9BDBA-ECAE-B635-9DA5-C1C1DFFBAA0C}"/>
              </a:ext>
            </a:extLst>
          </p:cNvPr>
          <p:cNvSpPr>
            <a:spLocks noGrp="1"/>
          </p:cNvSpPr>
          <p:nvPr>
            <p:ph idx="1"/>
          </p:nvPr>
        </p:nvSpPr>
        <p:spPr>
          <a:xfrm>
            <a:off x="395536" y="771552"/>
            <a:ext cx="8424936" cy="1481566"/>
          </a:xfrm>
        </p:spPr>
        <p:txBody>
          <a:bodyPr>
            <a:normAutofit lnSpcReduction="10000"/>
          </a:bodyPr>
          <a:lstStyle/>
          <a:p>
            <a:r>
              <a:rPr lang="en-US" sz="1800" dirty="0"/>
              <a:t>As pointed out: when we filled in the process type the "At" also appeared and got filled in.</a:t>
            </a:r>
          </a:p>
          <a:p>
            <a:r>
              <a:rPr lang="en-US" sz="1800" dirty="0"/>
              <a:t>The "At" can be one of the departments of the process type (Work Order Type) </a:t>
            </a:r>
          </a:p>
          <a:p>
            <a:pPr marL="800100" lvl="1" indent="-342900">
              <a:buFont typeface="+mj-lt"/>
              <a:buAutoNum type="alphaUcPeriod"/>
            </a:pPr>
            <a:r>
              <a:rPr lang="en-US" sz="1800" dirty="0"/>
              <a:t>In this specific case the departments for process type (Work Order Type) "Conservation" are "Conservation Laboratory" and "Main Circulation Desk"</a:t>
            </a:r>
          </a:p>
        </p:txBody>
      </p:sp>
      <p:sp>
        <p:nvSpPr>
          <p:cNvPr id="6" name="Rectangle 5">
            <a:extLst>
              <a:ext uri="{FF2B5EF4-FFF2-40B4-BE49-F238E27FC236}">
                <a16:creationId xmlns:a16="http://schemas.microsoft.com/office/drawing/2014/main" id="{AE0F3DBD-1E92-F391-D01E-CA2510FEAC7D}"/>
              </a:ext>
            </a:extLst>
          </p:cNvPr>
          <p:cNvSpPr/>
          <p:nvPr/>
        </p:nvSpPr>
        <p:spPr>
          <a:xfrm>
            <a:off x="5690571" y="3216329"/>
            <a:ext cx="1329699" cy="4917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3267830-0CCA-5D36-4B28-58883726D4B3}"/>
              </a:ext>
            </a:extLst>
          </p:cNvPr>
          <p:cNvSpPr txBox="1"/>
          <p:nvPr/>
        </p:nvSpPr>
        <p:spPr>
          <a:xfrm>
            <a:off x="6817533" y="2493012"/>
            <a:ext cx="1401708" cy="307777"/>
          </a:xfrm>
          <a:prstGeom prst="rect">
            <a:avLst/>
          </a:prstGeom>
          <a:solidFill>
            <a:srgbClr val="FFFF00"/>
          </a:solidFill>
          <a:ln>
            <a:solidFill>
              <a:schemeClr val="accent1"/>
            </a:solidFill>
          </a:ln>
        </p:spPr>
        <p:txBody>
          <a:bodyPr wrap="square" rtlCol="0">
            <a:spAutoFit/>
          </a:bodyPr>
          <a:lstStyle/>
          <a:p>
            <a:r>
              <a:rPr lang="en-US" sz="1400" dirty="0"/>
              <a:t>The department</a:t>
            </a:r>
          </a:p>
        </p:txBody>
      </p:sp>
      <p:cxnSp>
        <p:nvCxnSpPr>
          <p:cNvPr id="12" name="Straight Connector 11">
            <a:extLst>
              <a:ext uri="{FF2B5EF4-FFF2-40B4-BE49-F238E27FC236}">
                <a16:creationId xmlns:a16="http://schemas.microsoft.com/office/drawing/2014/main" id="{BC2334A8-7AB4-FDA6-B25B-B5B2520231BF}"/>
              </a:ext>
            </a:extLst>
          </p:cNvPr>
          <p:cNvCxnSpPr>
            <a:cxnSpLocks/>
          </p:cNvCxnSpPr>
          <p:nvPr/>
        </p:nvCxnSpPr>
        <p:spPr>
          <a:xfrm>
            <a:off x="7518387" y="2787774"/>
            <a:ext cx="0" cy="533423"/>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906F730-5560-6F96-09DA-5A8F51A8498F}"/>
              </a:ext>
            </a:extLst>
          </p:cNvPr>
          <p:cNvCxnSpPr/>
          <p:nvPr/>
        </p:nvCxnSpPr>
        <p:spPr>
          <a:xfrm flipH="1">
            <a:off x="6817533" y="3321197"/>
            <a:ext cx="70085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578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FD8F0-7420-BBE8-0599-28430C54CE6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4549A8F-391C-9862-0B81-710076DE3B12}"/>
              </a:ext>
            </a:extLst>
          </p:cNvPr>
          <p:cNvPicPr>
            <a:picLocks noChangeAspect="1"/>
          </p:cNvPicPr>
          <p:nvPr/>
        </p:nvPicPr>
        <p:blipFill>
          <a:blip r:embed="rId2"/>
          <a:stretch>
            <a:fillRect/>
          </a:stretch>
        </p:blipFill>
        <p:spPr>
          <a:xfrm>
            <a:off x="36004" y="1707654"/>
            <a:ext cx="9144000" cy="2781889"/>
          </a:xfrm>
          <a:prstGeom prst="rect">
            <a:avLst/>
          </a:prstGeom>
          <a:ln>
            <a:solidFill>
              <a:schemeClr val="accent1"/>
            </a:solidFill>
          </a:ln>
        </p:spPr>
      </p:pic>
      <p:sp>
        <p:nvSpPr>
          <p:cNvPr id="2" name="Slide Number Placeholder 1">
            <a:extLst>
              <a:ext uri="{FF2B5EF4-FFF2-40B4-BE49-F238E27FC236}">
                <a16:creationId xmlns:a16="http://schemas.microsoft.com/office/drawing/2014/main" id="{E1ED3344-5D58-D701-3508-1ED5F0BE3227}"/>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3" name="Title 2">
            <a:extLst>
              <a:ext uri="{FF2B5EF4-FFF2-40B4-BE49-F238E27FC236}">
                <a16:creationId xmlns:a16="http://schemas.microsoft.com/office/drawing/2014/main" id="{30F8E1E7-571C-C3F1-0E67-A9F2E1D99DFE}"/>
              </a:ext>
            </a:extLst>
          </p:cNvPr>
          <p:cNvSpPr>
            <a:spLocks noGrp="1"/>
          </p:cNvSpPr>
          <p:nvPr>
            <p:ph type="title"/>
          </p:nvPr>
        </p:nvSpPr>
        <p:spPr/>
        <p:txBody>
          <a:bodyPr>
            <a:normAutofit/>
          </a:bodyPr>
          <a:lstStyle/>
          <a:p>
            <a:r>
              <a:rPr lang="en-US" dirty="0"/>
              <a:t>Applying the process type to an item</a:t>
            </a:r>
          </a:p>
        </p:txBody>
      </p:sp>
      <p:sp>
        <p:nvSpPr>
          <p:cNvPr id="13" name="Content Placeholder 3">
            <a:extLst>
              <a:ext uri="{FF2B5EF4-FFF2-40B4-BE49-F238E27FC236}">
                <a16:creationId xmlns:a16="http://schemas.microsoft.com/office/drawing/2014/main" id="{FD502109-58CB-2341-3F2F-D554753BA97A}"/>
              </a:ext>
            </a:extLst>
          </p:cNvPr>
          <p:cNvSpPr>
            <a:spLocks noGrp="1"/>
          </p:cNvSpPr>
          <p:nvPr>
            <p:ph idx="1"/>
          </p:nvPr>
        </p:nvSpPr>
        <p:spPr>
          <a:xfrm>
            <a:off x="395536" y="771552"/>
            <a:ext cx="8424936" cy="648070"/>
          </a:xfrm>
        </p:spPr>
        <p:txBody>
          <a:bodyPr>
            <a:normAutofit/>
          </a:bodyPr>
          <a:lstStyle/>
          <a:p>
            <a:r>
              <a:rPr lang="en-US" sz="1800" dirty="0"/>
              <a:t>In this specific case the departments for process type (Work Order Type) "Conservation" are "Conservation Laboratory" and "Main Circulation Desk"</a:t>
            </a:r>
          </a:p>
        </p:txBody>
      </p:sp>
      <p:sp>
        <p:nvSpPr>
          <p:cNvPr id="7" name="Rectangle 6">
            <a:extLst>
              <a:ext uri="{FF2B5EF4-FFF2-40B4-BE49-F238E27FC236}">
                <a16:creationId xmlns:a16="http://schemas.microsoft.com/office/drawing/2014/main" id="{1A88AD63-952D-E503-D896-5D383080717F}"/>
              </a:ext>
            </a:extLst>
          </p:cNvPr>
          <p:cNvSpPr/>
          <p:nvPr/>
        </p:nvSpPr>
        <p:spPr>
          <a:xfrm>
            <a:off x="5868144" y="3708074"/>
            <a:ext cx="2088232" cy="2318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208A758-8FE2-F3B4-F5F4-088E69DE0BC0}"/>
              </a:ext>
            </a:extLst>
          </p:cNvPr>
          <p:cNvSpPr/>
          <p:nvPr/>
        </p:nvSpPr>
        <p:spPr>
          <a:xfrm>
            <a:off x="1475656" y="3708074"/>
            <a:ext cx="720080" cy="2318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9B53E5-E7D1-A819-F151-E6B4AFD3C870}"/>
              </a:ext>
            </a:extLst>
          </p:cNvPr>
          <p:cNvSpPr/>
          <p:nvPr/>
        </p:nvSpPr>
        <p:spPr>
          <a:xfrm>
            <a:off x="5868144" y="2355726"/>
            <a:ext cx="720080" cy="2911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2339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CAD97-E6A1-5D57-1FF9-99BAF5A670D7}"/>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9C097531-050B-E3F9-99F3-E32E9D09C8D7}"/>
              </a:ext>
            </a:extLst>
          </p:cNvPr>
          <p:cNvPicPr>
            <a:picLocks noChangeAspect="1"/>
          </p:cNvPicPr>
          <p:nvPr/>
        </p:nvPicPr>
        <p:blipFill>
          <a:blip r:embed="rId2"/>
          <a:stretch>
            <a:fillRect/>
          </a:stretch>
        </p:blipFill>
        <p:spPr>
          <a:xfrm>
            <a:off x="0" y="781468"/>
            <a:ext cx="9144000" cy="3909259"/>
          </a:xfrm>
          <a:prstGeom prst="rect">
            <a:avLst/>
          </a:prstGeom>
          <a:ln>
            <a:solidFill>
              <a:schemeClr val="accent1"/>
            </a:solidFill>
          </a:ln>
        </p:spPr>
      </p:pic>
      <p:sp>
        <p:nvSpPr>
          <p:cNvPr id="2" name="Slide Number Placeholder 1">
            <a:extLst>
              <a:ext uri="{FF2B5EF4-FFF2-40B4-BE49-F238E27FC236}">
                <a16:creationId xmlns:a16="http://schemas.microsoft.com/office/drawing/2014/main" id="{A8413996-C411-F407-7B4D-D74039CCFA30}"/>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3" name="Title 2">
            <a:extLst>
              <a:ext uri="{FF2B5EF4-FFF2-40B4-BE49-F238E27FC236}">
                <a16:creationId xmlns:a16="http://schemas.microsoft.com/office/drawing/2014/main" id="{D2985E0A-A4CC-4551-6AC3-B83ABE9299A8}"/>
              </a:ext>
            </a:extLst>
          </p:cNvPr>
          <p:cNvSpPr>
            <a:spLocks noGrp="1"/>
          </p:cNvSpPr>
          <p:nvPr>
            <p:ph type="title"/>
          </p:nvPr>
        </p:nvSpPr>
        <p:spPr/>
        <p:txBody>
          <a:bodyPr>
            <a:normAutofit/>
          </a:bodyPr>
          <a:lstStyle/>
          <a:p>
            <a:r>
              <a:rPr lang="en-US" dirty="0"/>
              <a:t>Applying the process type to an item</a:t>
            </a:r>
          </a:p>
        </p:txBody>
      </p:sp>
      <p:sp>
        <p:nvSpPr>
          <p:cNvPr id="10" name="Rectangle 9">
            <a:extLst>
              <a:ext uri="{FF2B5EF4-FFF2-40B4-BE49-F238E27FC236}">
                <a16:creationId xmlns:a16="http://schemas.microsoft.com/office/drawing/2014/main" id="{BFCB3F20-AEE9-DCEA-28E8-9DACB3864271}"/>
              </a:ext>
            </a:extLst>
          </p:cNvPr>
          <p:cNvSpPr/>
          <p:nvPr/>
        </p:nvSpPr>
        <p:spPr>
          <a:xfrm>
            <a:off x="539552" y="4403641"/>
            <a:ext cx="1584176" cy="2870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CD3284-FFB6-0294-D13C-38AB9BE08C25}"/>
              </a:ext>
            </a:extLst>
          </p:cNvPr>
          <p:cNvSpPr/>
          <p:nvPr/>
        </p:nvSpPr>
        <p:spPr>
          <a:xfrm>
            <a:off x="5377373" y="4397117"/>
            <a:ext cx="1584176" cy="2870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4631E6A-CBD9-26A1-06BD-713B2B4BED42}"/>
              </a:ext>
            </a:extLst>
          </p:cNvPr>
          <p:cNvSpPr txBox="1"/>
          <p:nvPr/>
        </p:nvSpPr>
        <p:spPr>
          <a:xfrm>
            <a:off x="3059832" y="3003798"/>
            <a:ext cx="4176464" cy="523220"/>
          </a:xfrm>
          <a:prstGeom prst="rect">
            <a:avLst/>
          </a:prstGeom>
          <a:solidFill>
            <a:srgbClr val="FFFF00"/>
          </a:solidFill>
          <a:ln>
            <a:solidFill>
              <a:schemeClr val="accent1"/>
            </a:solidFill>
          </a:ln>
        </p:spPr>
        <p:txBody>
          <a:bodyPr wrap="square" rtlCol="0">
            <a:spAutoFit/>
          </a:bodyPr>
          <a:lstStyle/>
          <a:p>
            <a:r>
              <a:rPr lang="en-US" sz="1400" dirty="0"/>
              <a:t>The process type (Work Order Type) has been applied and the item is at the "Conservation Laboratory"</a:t>
            </a:r>
          </a:p>
        </p:txBody>
      </p:sp>
    </p:spTree>
    <p:extLst>
      <p:ext uri="{BB962C8B-B14F-4D97-AF65-F5344CB8AC3E}">
        <p14:creationId xmlns:p14="http://schemas.microsoft.com/office/powerpoint/2010/main" val="3781306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F1E238-9F1B-3FB9-90BF-DC7E68EF9902}"/>
              </a:ext>
            </a:extLst>
          </p:cNvPr>
          <p:cNvPicPr>
            <a:picLocks noChangeAspect="1"/>
          </p:cNvPicPr>
          <p:nvPr/>
        </p:nvPicPr>
        <p:blipFill>
          <a:blip r:embed="rId2"/>
          <a:stretch>
            <a:fillRect/>
          </a:stretch>
        </p:blipFill>
        <p:spPr>
          <a:xfrm>
            <a:off x="0" y="1229611"/>
            <a:ext cx="9144000" cy="2684277"/>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1008112"/>
          </a:xfrm>
        </p:spPr>
        <p:txBody>
          <a:bodyPr>
            <a:normAutofit/>
          </a:bodyPr>
          <a:lstStyle/>
          <a:p>
            <a:r>
              <a:rPr lang="en-US" sz="1800" dirty="0"/>
              <a:t>The process type is seen in the repository search results</a:t>
            </a:r>
          </a:p>
        </p:txBody>
      </p:sp>
      <p:cxnSp>
        <p:nvCxnSpPr>
          <p:cNvPr id="10" name="Straight Arrow Connector 9">
            <a:extLst>
              <a:ext uri="{FF2B5EF4-FFF2-40B4-BE49-F238E27FC236}">
                <a16:creationId xmlns:a16="http://schemas.microsoft.com/office/drawing/2014/main" id="{8EA83D87-7ECD-5DFF-D118-13997E9B436E}"/>
              </a:ext>
            </a:extLst>
          </p:cNvPr>
          <p:cNvCxnSpPr/>
          <p:nvPr/>
        </p:nvCxnSpPr>
        <p:spPr>
          <a:xfrm flipH="1">
            <a:off x="2411760" y="2427734"/>
            <a:ext cx="6480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487998F-E240-C83C-1E90-BAE563CFB443}"/>
              </a:ext>
            </a:extLst>
          </p:cNvPr>
          <p:cNvCxnSpPr/>
          <p:nvPr/>
        </p:nvCxnSpPr>
        <p:spPr>
          <a:xfrm flipH="1">
            <a:off x="2416651" y="2749322"/>
            <a:ext cx="6480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itle 2">
            <a:extLst>
              <a:ext uri="{FF2B5EF4-FFF2-40B4-BE49-F238E27FC236}">
                <a16:creationId xmlns:a16="http://schemas.microsoft.com/office/drawing/2014/main" id="{F6DEB7D2-AA5F-F378-F260-4E5394446B66}"/>
              </a:ext>
            </a:extLst>
          </p:cNvPr>
          <p:cNvSpPr>
            <a:spLocks noGrp="1"/>
          </p:cNvSpPr>
          <p:nvPr>
            <p:ph type="title"/>
          </p:nvPr>
        </p:nvSpPr>
        <p:spPr>
          <a:xfrm>
            <a:off x="395536" y="70415"/>
            <a:ext cx="8424936" cy="576064"/>
          </a:xfrm>
        </p:spPr>
        <p:txBody>
          <a:bodyPr>
            <a:normAutofit/>
          </a:bodyPr>
          <a:lstStyle/>
          <a:p>
            <a:r>
              <a:rPr lang="en-US" dirty="0"/>
              <a:t>Applying the process type to an item</a:t>
            </a:r>
          </a:p>
        </p:txBody>
      </p:sp>
      <p:sp>
        <p:nvSpPr>
          <p:cNvPr id="15" name="TextBox 14">
            <a:extLst>
              <a:ext uri="{FF2B5EF4-FFF2-40B4-BE49-F238E27FC236}">
                <a16:creationId xmlns:a16="http://schemas.microsoft.com/office/drawing/2014/main" id="{CEBC5568-8AD9-E267-4D5D-AB739F1CF110}"/>
              </a:ext>
            </a:extLst>
          </p:cNvPr>
          <p:cNvSpPr txBox="1"/>
          <p:nvPr/>
        </p:nvSpPr>
        <p:spPr>
          <a:xfrm>
            <a:off x="1651930" y="3758421"/>
            <a:ext cx="2952328" cy="954107"/>
          </a:xfrm>
          <a:prstGeom prst="rect">
            <a:avLst/>
          </a:prstGeom>
          <a:solidFill>
            <a:srgbClr val="FFFF00"/>
          </a:solidFill>
          <a:ln>
            <a:solidFill>
              <a:schemeClr val="accent1"/>
            </a:solidFill>
          </a:ln>
        </p:spPr>
        <p:txBody>
          <a:bodyPr wrap="square" rtlCol="0">
            <a:spAutoFit/>
          </a:bodyPr>
          <a:lstStyle/>
          <a:p>
            <a:r>
              <a:rPr lang="en-US" sz="1400" dirty="0"/>
              <a:t>Note that the physical item became suppressed when a process type was applied, and therefore it will not appear in discovery</a:t>
            </a:r>
          </a:p>
        </p:txBody>
      </p:sp>
      <p:cxnSp>
        <p:nvCxnSpPr>
          <p:cNvPr id="17" name="Straight Arrow Connector 16">
            <a:extLst>
              <a:ext uri="{FF2B5EF4-FFF2-40B4-BE49-F238E27FC236}">
                <a16:creationId xmlns:a16="http://schemas.microsoft.com/office/drawing/2014/main" id="{0F3BB30C-DCE8-CD38-F57D-60A0DC588A81}"/>
              </a:ext>
            </a:extLst>
          </p:cNvPr>
          <p:cNvCxnSpPr>
            <a:cxnSpLocks/>
          </p:cNvCxnSpPr>
          <p:nvPr/>
        </p:nvCxnSpPr>
        <p:spPr>
          <a:xfrm flipV="1">
            <a:off x="827584" y="1501605"/>
            <a:ext cx="0" cy="27983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8922F4E-62DA-8A9C-C926-406674C6C917}"/>
              </a:ext>
            </a:extLst>
          </p:cNvPr>
          <p:cNvCxnSpPr>
            <a:cxnSpLocks/>
          </p:cNvCxnSpPr>
          <p:nvPr/>
        </p:nvCxnSpPr>
        <p:spPr>
          <a:xfrm flipH="1">
            <a:off x="827584" y="4296171"/>
            <a:ext cx="824346"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72FFB5D-3D68-E613-8654-B97F6908494F}"/>
              </a:ext>
            </a:extLst>
          </p:cNvPr>
          <p:cNvSpPr/>
          <p:nvPr/>
        </p:nvSpPr>
        <p:spPr>
          <a:xfrm>
            <a:off x="1010052" y="2355726"/>
            <a:ext cx="1368151"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CD0A194-DF41-CC9A-0278-B50E2906CC81}"/>
              </a:ext>
            </a:extLst>
          </p:cNvPr>
          <p:cNvSpPr/>
          <p:nvPr/>
        </p:nvSpPr>
        <p:spPr>
          <a:xfrm>
            <a:off x="988378" y="2685703"/>
            <a:ext cx="1368151"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F62756FA-7315-CFBE-B94E-BB0F0A23B038}"/>
              </a:ext>
            </a:extLst>
          </p:cNvPr>
          <p:cNvCxnSpPr/>
          <p:nvPr/>
        </p:nvCxnSpPr>
        <p:spPr>
          <a:xfrm flipH="1">
            <a:off x="5272854" y="1978908"/>
            <a:ext cx="6480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A1B3FC7E-07EB-21BB-8A96-CDCC57C15AB4}"/>
              </a:ext>
            </a:extLst>
          </p:cNvPr>
          <p:cNvSpPr/>
          <p:nvPr/>
        </p:nvSpPr>
        <p:spPr>
          <a:xfrm>
            <a:off x="3871146" y="1906900"/>
            <a:ext cx="1368151"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CA9F012-8496-2AAA-F152-B8995461D21D}"/>
              </a:ext>
            </a:extLst>
          </p:cNvPr>
          <p:cNvSpPr txBox="1"/>
          <p:nvPr/>
        </p:nvSpPr>
        <p:spPr>
          <a:xfrm>
            <a:off x="5863936" y="3714264"/>
            <a:ext cx="2952328" cy="738664"/>
          </a:xfrm>
          <a:prstGeom prst="rect">
            <a:avLst/>
          </a:prstGeom>
          <a:solidFill>
            <a:srgbClr val="FFFF00"/>
          </a:solidFill>
          <a:ln>
            <a:solidFill>
              <a:schemeClr val="accent1"/>
            </a:solidFill>
          </a:ln>
        </p:spPr>
        <p:txBody>
          <a:bodyPr wrap="square" rtlCol="0">
            <a:spAutoFit/>
          </a:bodyPr>
          <a:lstStyle/>
          <a:p>
            <a:r>
              <a:rPr lang="en-US" sz="1400" dirty="0"/>
              <a:t>Note that the physical item became "not in place" when a process type was applied.</a:t>
            </a:r>
          </a:p>
        </p:txBody>
      </p:sp>
      <p:cxnSp>
        <p:nvCxnSpPr>
          <p:cNvPr id="28" name="Straight Arrow Connector 27">
            <a:extLst>
              <a:ext uri="{FF2B5EF4-FFF2-40B4-BE49-F238E27FC236}">
                <a16:creationId xmlns:a16="http://schemas.microsoft.com/office/drawing/2014/main" id="{2930AB45-D2AC-4A00-31A9-ECD3BFDB86F0}"/>
              </a:ext>
            </a:extLst>
          </p:cNvPr>
          <p:cNvCxnSpPr>
            <a:cxnSpLocks/>
          </p:cNvCxnSpPr>
          <p:nvPr/>
        </p:nvCxnSpPr>
        <p:spPr>
          <a:xfrm flipV="1">
            <a:off x="5148064" y="2050916"/>
            <a:ext cx="0" cy="21845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F5C0F5C-AF61-E58B-86E1-57AA0B675314}"/>
              </a:ext>
            </a:extLst>
          </p:cNvPr>
          <p:cNvCxnSpPr>
            <a:cxnSpLocks/>
          </p:cNvCxnSpPr>
          <p:nvPr/>
        </p:nvCxnSpPr>
        <p:spPr>
          <a:xfrm flipH="1">
            <a:off x="5139675" y="4235474"/>
            <a:ext cx="724261"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815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933602" y="436492"/>
            <a:ext cx="4824536" cy="4208505"/>
          </a:xfrm>
        </p:spPr>
        <p:txBody>
          <a:bodyPr>
            <a:normAutofit/>
          </a:bodyPr>
          <a:lstStyle/>
          <a:p>
            <a:pPr>
              <a:lnSpc>
                <a:spcPct val="90000"/>
              </a:lnSpc>
            </a:pPr>
            <a:r>
              <a:rPr lang="en-US" sz="2200" dirty="0"/>
              <a:t>Introduction</a:t>
            </a:r>
          </a:p>
          <a:p>
            <a:pPr>
              <a:lnSpc>
                <a:spcPct val="90000"/>
              </a:lnSpc>
            </a:pPr>
            <a:r>
              <a:rPr lang="en-US" sz="2200" dirty="0"/>
              <a:t>The work order types and the process type</a:t>
            </a:r>
          </a:p>
          <a:p>
            <a:pPr>
              <a:lnSpc>
                <a:spcPct val="90000"/>
              </a:lnSpc>
            </a:pPr>
            <a:r>
              <a:rPr lang="en-US" sz="2200" dirty="0"/>
              <a:t>Applying the process type to an item</a:t>
            </a:r>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668276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D4BC9-CCA0-F63E-E1CC-5477838EFAA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5B37C7-677F-26AB-1D43-F9FDCCD40009}"/>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4" name="Content Placeholder 3">
            <a:extLst>
              <a:ext uri="{FF2B5EF4-FFF2-40B4-BE49-F238E27FC236}">
                <a16:creationId xmlns:a16="http://schemas.microsoft.com/office/drawing/2014/main" id="{7589E132-8344-ECCC-47F3-7B18A8DC89E8}"/>
              </a:ext>
            </a:extLst>
          </p:cNvPr>
          <p:cNvSpPr>
            <a:spLocks noGrp="1"/>
          </p:cNvSpPr>
          <p:nvPr>
            <p:ph idx="1"/>
          </p:nvPr>
        </p:nvSpPr>
        <p:spPr>
          <a:xfrm>
            <a:off x="395536" y="771551"/>
            <a:ext cx="8424936" cy="1008112"/>
          </a:xfrm>
        </p:spPr>
        <p:txBody>
          <a:bodyPr>
            <a:normAutofit/>
          </a:bodyPr>
          <a:lstStyle/>
          <a:p>
            <a:r>
              <a:rPr lang="en-US" sz="1800" dirty="0"/>
              <a:t>When the item is no longer in the process type "Conservation" (and is no longer at the Conservation laboratory) we can remove the process type from the item and save.</a:t>
            </a:r>
          </a:p>
        </p:txBody>
      </p:sp>
      <p:sp>
        <p:nvSpPr>
          <p:cNvPr id="14" name="Title 2">
            <a:extLst>
              <a:ext uri="{FF2B5EF4-FFF2-40B4-BE49-F238E27FC236}">
                <a16:creationId xmlns:a16="http://schemas.microsoft.com/office/drawing/2014/main" id="{6866D53F-17F2-0958-5F76-4188CA7507FC}"/>
              </a:ext>
            </a:extLst>
          </p:cNvPr>
          <p:cNvSpPr>
            <a:spLocks noGrp="1"/>
          </p:cNvSpPr>
          <p:nvPr>
            <p:ph type="title"/>
          </p:nvPr>
        </p:nvSpPr>
        <p:spPr>
          <a:xfrm>
            <a:off x="395536" y="70415"/>
            <a:ext cx="8424936" cy="576064"/>
          </a:xfrm>
        </p:spPr>
        <p:txBody>
          <a:bodyPr>
            <a:normAutofit/>
          </a:bodyPr>
          <a:lstStyle/>
          <a:p>
            <a:r>
              <a:rPr lang="en-US" dirty="0"/>
              <a:t>Applying the process type to an item</a:t>
            </a:r>
          </a:p>
        </p:txBody>
      </p:sp>
      <p:pic>
        <p:nvPicPr>
          <p:cNvPr id="5" name="Picture 4">
            <a:extLst>
              <a:ext uri="{FF2B5EF4-FFF2-40B4-BE49-F238E27FC236}">
                <a16:creationId xmlns:a16="http://schemas.microsoft.com/office/drawing/2014/main" id="{8936BD28-E8C3-5CC1-BE1C-23603D783A44}"/>
              </a:ext>
            </a:extLst>
          </p:cNvPr>
          <p:cNvPicPr>
            <a:picLocks noChangeAspect="1"/>
          </p:cNvPicPr>
          <p:nvPr/>
        </p:nvPicPr>
        <p:blipFill>
          <a:blip r:embed="rId2"/>
          <a:stretch>
            <a:fillRect/>
          </a:stretch>
        </p:blipFill>
        <p:spPr>
          <a:xfrm>
            <a:off x="1061864" y="1635646"/>
            <a:ext cx="7020272" cy="3014725"/>
          </a:xfrm>
          <a:prstGeom prst="rect">
            <a:avLst/>
          </a:prstGeom>
          <a:ln>
            <a:solidFill>
              <a:schemeClr val="accent1"/>
            </a:solidFill>
          </a:ln>
        </p:spPr>
      </p:pic>
      <p:sp>
        <p:nvSpPr>
          <p:cNvPr id="6" name="Rectangle 5">
            <a:extLst>
              <a:ext uri="{FF2B5EF4-FFF2-40B4-BE49-F238E27FC236}">
                <a16:creationId xmlns:a16="http://schemas.microsoft.com/office/drawing/2014/main" id="{980D20DE-16B5-83EF-D8CC-E545A91C1BF2}"/>
              </a:ext>
            </a:extLst>
          </p:cNvPr>
          <p:cNvSpPr/>
          <p:nvPr/>
        </p:nvSpPr>
        <p:spPr>
          <a:xfrm>
            <a:off x="1475656" y="4371949"/>
            <a:ext cx="3024336" cy="2880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849C44-EA81-0073-526C-25C0D8FAD383}"/>
              </a:ext>
            </a:extLst>
          </p:cNvPr>
          <p:cNvSpPr/>
          <p:nvPr/>
        </p:nvSpPr>
        <p:spPr>
          <a:xfrm>
            <a:off x="7753637" y="1635646"/>
            <a:ext cx="360040" cy="2690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5742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CF72F-5BC5-2F97-7EE2-95E8E48327F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9172D7-CC03-4239-E123-D15C16C8E647}"/>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4" name="Content Placeholder 3">
            <a:extLst>
              <a:ext uri="{FF2B5EF4-FFF2-40B4-BE49-F238E27FC236}">
                <a16:creationId xmlns:a16="http://schemas.microsoft.com/office/drawing/2014/main" id="{A59ABB34-3F14-4BD4-2DAC-ED9881514F47}"/>
              </a:ext>
            </a:extLst>
          </p:cNvPr>
          <p:cNvSpPr>
            <a:spLocks noGrp="1"/>
          </p:cNvSpPr>
          <p:nvPr>
            <p:ph idx="1"/>
          </p:nvPr>
        </p:nvSpPr>
        <p:spPr>
          <a:xfrm>
            <a:off x="395536" y="771551"/>
            <a:ext cx="8424936" cy="1008112"/>
          </a:xfrm>
        </p:spPr>
        <p:txBody>
          <a:bodyPr>
            <a:normAutofit/>
          </a:bodyPr>
          <a:lstStyle/>
          <a:p>
            <a:r>
              <a:rPr lang="en-US" sz="1800" dirty="0"/>
              <a:t>When the item is no longer in the process type "Conservation" (and is no longer at the Conservation laboratory) we can remove the process type from the item and save.</a:t>
            </a:r>
          </a:p>
          <a:p>
            <a:r>
              <a:rPr lang="en-US" sz="1800" dirty="0"/>
              <a:t>The process is complete.</a:t>
            </a:r>
          </a:p>
        </p:txBody>
      </p:sp>
      <p:sp>
        <p:nvSpPr>
          <p:cNvPr id="14" name="Title 2">
            <a:extLst>
              <a:ext uri="{FF2B5EF4-FFF2-40B4-BE49-F238E27FC236}">
                <a16:creationId xmlns:a16="http://schemas.microsoft.com/office/drawing/2014/main" id="{1F123B01-9C46-D9EC-4933-4E01C4115E69}"/>
              </a:ext>
            </a:extLst>
          </p:cNvPr>
          <p:cNvSpPr>
            <a:spLocks noGrp="1"/>
          </p:cNvSpPr>
          <p:nvPr>
            <p:ph type="title"/>
          </p:nvPr>
        </p:nvSpPr>
        <p:spPr>
          <a:xfrm>
            <a:off x="395536" y="70415"/>
            <a:ext cx="8424936" cy="576064"/>
          </a:xfrm>
        </p:spPr>
        <p:txBody>
          <a:bodyPr>
            <a:normAutofit/>
          </a:bodyPr>
          <a:lstStyle/>
          <a:p>
            <a:r>
              <a:rPr lang="en-US" dirty="0"/>
              <a:t>Applying the process type to an item</a:t>
            </a:r>
          </a:p>
        </p:txBody>
      </p:sp>
      <p:pic>
        <p:nvPicPr>
          <p:cNvPr id="8" name="Picture 7">
            <a:extLst>
              <a:ext uri="{FF2B5EF4-FFF2-40B4-BE49-F238E27FC236}">
                <a16:creationId xmlns:a16="http://schemas.microsoft.com/office/drawing/2014/main" id="{9E0A2BF9-6685-89C5-2C3C-A1163105F8E1}"/>
              </a:ext>
            </a:extLst>
          </p:cNvPr>
          <p:cNvPicPr>
            <a:picLocks noChangeAspect="1"/>
          </p:cNvPicPr>
          <p:nvPr/>
        </p:nvPicPr>
        <p:blipFill>
          <a:blip r:embed="rId2"/>
          <a:stretch>
            <a:fillRect/>
          </a:stretch>
        </p:blipFill>
        <p:spPr>
          <a:xfrm>
            <a:off x="0" y="1897001"/>
            <a:ext cx="9144000" cy="2371475"/>
          </a:xfrm>
          <a:prstGeom prst="rect">
            <a:avLst/>
          </a:prstGeom>
          <a:ln>
            <a:solidFill>
              <a:schemeClr val="accent1"/>
            </a:solidFill>
          </a:ln>
        </p:spPr>
      </p:pic>
      <p:sp>
        <p:nvSpPr>
          <p:cNvPr id="9" name="TextBox 8">
            <a:extLst>
              <a:ext uri="{FF2B5EF4-FFF2-40B4-BE49-F238E27FC236}">
                <a16:creationId xmlns:a16="http://schemas.microsoft.com/office/drawing/2014/main" id="{58F6246C-59D0-EEE5-B9EA-73EB03AD9C96}"/>
              </a:ext>
            </a:extLst>
          </p:cNvPr>
          <p:cNvSpPr txBox="1"/>
          <p:nvPr/>
        </p:nvSpPr>
        <p:spPr>
          <a:xfrm>
            <a:off x="3419872" y="3723878"/>
            <a:ext cx="1584176" cy="523220"/>
          </a:xfrm>
          <a:prstGeom prst="rect">
            <a:avLst/>
          </a:prstGeom>
          <a:solidFill>
            <a:srgbClr val="FFFF00"/>
          </a:solidFill>
          <a:ln>
            <a:solidFill>
              <a:schemeClr val="accent1"/>
            </a:solidFill>
          </a:ln>
        </p:spPr>
        <p:txBody>
          <a:bodyPr wrap="square" rtlCol="0">
            <a:spAutoFit/>
          </a:bodyPr>
          <a:lstStyle/>
          <a:p>
            <a:r>
              <a:rPr lang="en-US" sz="1400" dirty="0"/>
              <a:t>No process type appears here</a:t>
            </a:r>
          </a:p>
        </p:txBody>
      </p:sp>
      <p:sp>
        <p:nvSpPr>
          <p:cNvPr id="10" name="Rectangle 9">
            <a:extLst>
              <a:ext uri="{FF2B5EF4-FFF2-40B4-BE49-F238E27FC236}">
                <a16:creationId xmlns:a16="http://schemas.microsoft.com/office/drawing/2014/main" id="{B2C8CF50-AA0C-EDB2-2441-3D4310092B7D}"/>
              </a:ext>
            </a:extLst>
          </p:cNvPr>
          <p:cNvSpPr/>
          <p:nvPr/>
        </p:nvSpPr>
        <p:spPr>
          <a:xfrm>
            <a:off x="899592" y="1923678"/>
            <a:ext cx="367240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B6B7872-DB51-2949-E25A-564E10586A1D}"/>
              </a:ext>
            </a:extLst>
          </p:cNvPr>
          <p:cNvSpPr txBox="1"/>
          <p:nvPr/>
        </p:nvSpPr>
        <p:spPr>
          <a:xfrm>
            <a:off x="1458878" y="4496221"/>
            <a:ext cx="4032448" cy="307777"/>
          </a:xfrm>
          <a:prstGeom prst="rect">
            <a:avLst/>
          </a:prstGeom>
          <a:solidFill>
            <a:srgbClr val="FFFF00"/>
          </a:solidFill>
          <a:ln>
            <a:solidFill>
              <a:schemeClr val="accent1"/>
            </a:solidFill>
          </a:ln>
        </p:spPr>
        <p:txBody>
          <a:bodyPr wrap="square" rtlCol="0">
            <a:spAutoFit/>
          </a:bodyPr>
          <a:lstStyle/>
          <a:p>
            <a:r>
              <a:rPr lang="en-US" sz="1400" dirty="0"/>
              <a:t>Note that the physical item is no longer suppressed</a:t>
            </a:r>
          </a:p>
        </p:txBody>
      </p:sp>
      <p:cxnSp>
        <p:nvCxnSpPr>
          <p:cNvPr id="12" name="Straight Arrow Connector 11">
            <a:extLst>
              <a:ext uri="{FF2B5EF4-FFF2-40B4-BE49-F238E27FC236}">
                <a16:creationId xmlns:a16="http://schemas.microsoft.com/office/drawing/2014/main" id="{5E00D239-66A1-6E66-CF81-6FDF23EF21EE}"/>
              </a:ext>
            </a:extLst>
          </p:cNvPr>
          <p:cNvCxnSpPr>
            <a:cxnSpLocks/>
          </p:cNvCxnSpPr>
          <p:nvPr/>
        </p:nvCxnSpPr>
        <p:spPr>
          <a:xfrm flipV="1">
            <a:off x="810806" y="2139702"/>
            <a:ext cx="0" cy="25202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468CE1E-C4A3-62BA-6A71-26EDE0EBD5D2}"/>
              </a:ext>
            </a:extLst>
          </p:cNvPr>
          <p:cNvCxnSpPr>
            <a:cxnSpLocks/>
          </p:cNvCxnSpPr>
          <p:nvPr/>
        </p:nvCxnSpPr>
        <p:spPr>
          <a:xfrm>
            <a:off x="840869" y="4659982"/>
            <a:ext cx="614279"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76EF293-9DA6-D0BC-4FF2-236350E60791}"/>
              </a:ext>
            </a:extLst>
          </p:cNvPr>
          <p:cNvSpPr txBox="1"/>
          <p:nvPr/>
        </p:nvSpPr>
        <p:spPr>
          <a:xfrm>
            <a:off x="5675990" y="4093209"/>
            <a:ext cx="3419871" cy="307777"/>
          </a:xfrm>
          <a:prstGeom prst="rect">
            <a:avLst/>
          </a:prstGeom>
          <a:solidFill>
            <a:srgbClr val="FFFF00"/>
          </a:solidFill>
          <a:ln>
            <a:solidFill>
              <a:schemeClr val="accent1"/>
            </a:solidFill>
          </a:ln>
        </p:spPr>
        <p:txBody>
          <a:bodyPr wrap="square" rtlCol="0">
            <a:spAutoFit/>
          </a:bodyPr>
          <a:lstStyle/>
          <a:p>
            <a:r>
              <a:rPr lang="en-US" sz="1400" dirty="0"/>
              <a:t>Note that now the physical item is "in place"</a:t>
            </a:r>
          </a:p>
        </p:txBody>
      </p:sp>
      <p:cxnSp>
        <p:nvCxnSpPr>
          <p:cNvPr id="21" name="Straight Arrow Connector 20">
            <a:extLst>
              <a:ext uri="{FF2B5EF4-FFF2-40B4-BE49-F238E27FC236}">
                <a16:creationId xmlns:a16="http://schemas.microsoft.com/office/drawing/2014/main" id="{0399F0BF-D68B-BB06-540F-25F344FDC84C}"/>
              </a:ext>
            </a:extLst>
          </p:cNvPr>
          <p:cNvCxnSpPr>
            <a:cxnSpLocks/>
          </p:cNvCxnSpPr>
          <p:nvPr/>
        </p:nvCxnSpPr>
        <p:spPr>
          <a:xfrm flipV="1">
            <a:off x="5148064" y="2050916"/>
            <a:ext cx="0" cy="21845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AEC6D31-D6AD-D352-A102-ACBED144C7EA}"/>
              </a:ext>
            </a:extLst>
          </p:cNvPr>
          <p:cNvCxnSpPr>
            <a:cxnSpLocks/>
          </p:cNvCxnSpPr>
          <p:nvPr/>
        </p:nvCxnSpPr>
        <p:spPr>
          <a:xfrm flipH="1">
            <a:off x="5139675" y="4235474"/>
            <a:ext cx="536315"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2450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sz="1800" dirty="0"/>
              <a:t>This presentation will not investigate the full use of the Work Order functionality, but rather will focus specifically how to add an item process type to an item using the Work Order functionality </a:t>
            </a:r>
          </a:p>
          <a:p>
            <a:r>
              <a:rPr lang="en-US" sz="1800" dirty="0"/>
              <a:t>For a full explanation of the full use of the Work Order functionality see </a:t>
            </a:r>
            <a:r>
              <a:rPr lang="en-US" sz="1800" dirty="0">
                <a:hlinkClick r:id="rId2" tooltip="How to define and manage work orders in Alma.pptx"/>
              </a:rPr>
              <a:t>How to define and manage work orders in Alma.pptx</a:t>
            </a:r>
            <a:endParaRPr lang="en-US" sz="1800" dirty="0"/>
          </a:p>
          <a:p>
            <a:r>
              <a:rPr lang="en-US" sz="1800" dirty="0"/>
              <a:t>The full use of the Work Order functionality includes transiting the item to the Work Order department and using statuses in the Work Order department.</a:t>
            </a:r>
          </a:p>
          <a:p>
            <a:r>
              <a:rPr lang="en-US" sz="1800" dirty="0"/>
              <a:t>The method we are showing here does not include transiting the item to the Work Order department and does not include using statuses in the Work Order department.</a:t>
            </a:r>
          </a:p>
        </p:txBody>
      </p:sp>
    </p:spTree>
    <p:extLst>
      <p:ext uri="{BB962C8B-B14F-4D97-AF65-F5344CB8AC3E}">
        <p14:creationId xmlns:p14="http://schemas.microsoft.com/office/powerpoint/2010/main" val="830323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FF764-9493-3607-4A2B-EA65C16DC8D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03A87C-93D8-118B-9213-A8CE752A892F}"/>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3" name="Title 2">
            <a:extLst>
              <a:ext uri="{FF2B5EF4-FFF2-40B4-BE49-F238E27FC236}">
                <a16:creationId xmlns:a16="http://schemas.microsoft.com/office/drawing/2014/main" id="{D9EF4A0C-4055-6657-73E5-6C9875AD8E41}"/>
              </a:ext>
            </a:extLst>
          </p:cNvPr>
          <p:cNvSpPr>
            <a:spLocks noGrp="1"/>
          </p:cNvSpPr>
          <p:nvPr>
            <p:ph type="title"/>
          </p:nvPr>
        </p:nvSpPr>
        <p:spPr/>
        <p:txBody>
          <a:bodyPr/>
          <a:lstStyle/>
          <a:p>
            <a:r>
              <a:rPr lang="en-US" dirty="0"/>
              <a:t>Introduction </a:t>
            </a:r>
          </a:p>
        </p:txBody>
      </p:sp>
      <p:sp>
        <p:nvSpPr>
          <p:cNvPr id="4" name="Content Placeholder 3">
            <a:extLst>
              <a:ext uri="{FF2B5EF4-FFF2-40B4-BE49-F238E27FC236}">
                <a16:creationId xmlns:a16="http://schemas.microsoft.com/office/drawing/2014/main" id="{2F379035-7D0B-6825-8725-D51FD5CE1CA8}"/>
              </a:ext>
            </a:extLst>
          </p:cNvPr>
          <p:cNvSpPr>
            <a:spLocks noGrp="1"/>
          </p:cNvSpPr>
          <p:nvPr>
            <p:ph idx="1"/>
          </p:nvPr>
        </p:nvSpPr>
        <p:spPr>
          <a:xfrm>
            <a:off x="395536" y="771551"/>
            <a:ext cx="8424936" cy="1296144"/>
          </a:xfrm>
        </p:spPr>
        <p:txBody>
          <a:bodyPr>
            <a:normAutofit/>
          </a:bodyPr>
          <a:lstStyle/>
          <a:p>
            <a:r>
              <a:rPr lang="en-US" sz="1800" dirty="0"/>
              <a:t>This presentation will focus on the relationship between the work order type, work order department and physical item process type.</a:t>
            </a:r>
          </a:p>
          <a:p>
            <a:r>
              <a:rPr lang="en-US" sz="1800" dirty="0"/>
              <a:t>Specifically, we will investigate how process types can be added to the item using definitions from the Work Order type functionality.</a:t>
            </a:r>
          </a:p>
        </p:txBody>
      </p:sp>
    </p:spTree>
    <p:extLst>
      <p:ext uri="{BB962C8B-B14F-4D97-AF65-F5344CB8AC3E}">
        <p14:creationId xmlns:p14="http://schemas.microsoft.com/office/powerpoint/2010/main" val="783875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7069863" cy="1240583"/>
          </a:xfrm>
        </p:spPr>
        <p:txBody>
          <a:bodyPr/>
          <a:lstStyle/>
          <a:p>
            <a:r>
              <a:rPr lang="en-US" dirty="0"/>
              <a:t>The work order types and the process type</a:t>
            </a:r>
            <a:endParaRPr lang="LID4096" dirty="0"/>
          </a:p>
        </p:txBody>
      </p:sp>
    </p:spTree>
    <p:extLst>
      <p:ext uri="{BB962C8B-B14F-4D97-AF65-F5344CB8AC3E}">
        <p14:creationId xmlns:p14="http://schemas.microsoft.com/office/powerpoint/2010/main" val="2646092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0F57684-4550-5284-87FC-3A0DD5C6130C}"/>
              </a:ext>
            </a:extLst>
          </p:cNvPr>
          <p:cNvPicPr>
            <a:picLocks noChangeAspect="1"/>
          </p:cNvPicPr>
          <p:nvPr/>
        </p:nvPicPr>
        <p:blipFill>
          <a:blip r:embed="rId2"/>
          <a:stretch>
            <a:fillRect/>
          </a:stretch>
        </p:blipFill>
        <p:spPr>
          <a:xfrm>
            <a:off x="1187624" y="1586592"/>
            <a:ext cx="6715125" cy="32099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The work order types and the process type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720080"/>
          </a:xfrm>
        </p:spPr>
        <p:txBody>
          <a:bodyPr>
            <a:normAutofit/>
          </a:bodyPr>
          <a:lstStyle/>
          <a:p>
            <a:r>
              <a:rPr lang="en-US" sz="1800" dirty="0"/>
              <a:t>These are the current process types which are currently available in a specific institution of Alma as seen in the physical item editor:</a:t>
            </a:r>
          </a:p>
        </p:txBody>
      </p:sp>
      <p:sp>
        <p:nvSpPr>
          <p:cNvPr id="6" name="Rectangle 5">
            <a:extLst>
              <a:ext uri="{FF2B5EF4-FFF2-40B4-BE49-F238E27FC236}">
                <a16:creationId xmlns:a16="http://schemas.microsoft.com/office/drawing/2014/main" id="{74FFF1DF-61C8-43EB-B0E4-3B9CC87BB8CF}"/>
              </a:ext>
            </a:extLst>
          </p:cNvPr>
          <p:cNvSpPr/>
          <p:nvPr/>
        </p:nvSpPr>
        <p:spPr>
          <a:xfrm>
            <a:off x="2915816" y="2355726"/>
            <a:ext cx="2808312" cy="20162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D2E6E2D-AC4A-7357-27F8-46EA805A917C}"/>
              </a:ext>
            </a:extLst>
          </p:cNvPr>
          <p:cNvSpPr/>
          <p:nvPr/>
        </p:nvSpPr>
        <p:spPr>
          <a:xfrm>
            <a:off x="1907704" y="1940456"/>
            <a:ext cx="936104"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272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The work order types and the process type</a:t>
            </a:r>
          </a:p>
        </p:txBody>
      </p:sp>
      <p:sp>
        <p:nvSpPr>
          <p:cNvPr id="16" name="Content Placeholder 3">
            <a:extLst>
              <a:ext uri="{FF2B5EF4-FFF2-40B4-BE49-F238E27FC236}">
                <a16:creationId xmlns:a16="http://schemas.microsoft.com/office/drawing/2014/main" id="{4D71B33F-4649-457E-B022-8C2130DCBEB6}"/>
              </a:ext>
            </a:extLst>
          </p:cNvPr>
          <p:cNvSpPr>
            <a:spLocks noGrp="1"/>
          </p:cNvSpPr>
          <p:nvPr>
            <p:ph idx="1"/>
          </p:nvPr>
        </p:nvSpPr>
        <p:spPr>
          <a:xfrm>
            <a:off x="179512" y="771550"/>
            <a:ext cx="8640960" cy="936103"/>
          </a:xfrm>
        </p:spPr>
        <p:txBody>
          <a:bodyPr>
            <a:normAutofit/>
          </a:bodyPr>
          <a:lstStyle/>
          <a:p>
            <a:r>
              <a:rPr lang="en-US" sz="1800" dirty="0"/>
              <a:t>The list of process types in the physical item editor is the same as the list of process types when doing "Configuration &gt; Choose relevant "Configuring" library on top &gt; General &gt; Work Orders and Departments  &gt; Work Order Types</a:t>
            </a:r>
          </a:p>
        </p:txBody>
      </p:sp>
      <p:pic>
        <p:nvPicPr>
          <p:cNvPr id="9" name="Picture 8">
            <a:extLst>
              <a:ext uri="{FF2B5EF4-FFF2-40B4-BE49-F238E27FC236}">
                <a16:creationId xmlns:a16="http://schemas.microsoft.com/office/drawing/2014/main" id="{9E802AFA-CFB3-9DDC-A24D-726BE94DE452}"/>
              </a:ext>
            </a:extLst>
          </p:cNvPr>
          <p:cNvPicPr>
            <a:picLocks noChangeAspect="1"/>
          </p:cNvPicPr>
          <p:nvPr/>
        </p:nvPicPr>
        <p:blipFill>
          <a:blip r:embed="rId2"/>
          <a:stretch>
            <a:fillRect/>
          </a:stretch>
        </p:blipFill>
        <p:spPr>
          <a:xfrm>
            <a:off x="0" y="1830002"/>
            <a:ext cx="9144000" cy="2901988"/>
          </a:xfrm>
          <a:prstGeom prst="rect">
            <a:avLst/>
          </a:prstGeom>
          <a:ln>
            <a:solidFill>
              <a:schemeClr val="accent1"/>
            </a:solidFill>
          </a:ln>
        </p:spPr>
      </p:pic>
      <p:sp>
        <p:nvSpPr>
          <p:cNvPr id="11" name="Rectangle 10">
            <a:extLst>
              <a:ext uri="{FF2B5EF4-FFF2-40B4-BE49-F238E27FC236}">
                <a16:creationId xmlns:a16="http://schemas.microsoft.com/office/drawing/2014/main" id="{C544CE63-AB18-53E8-5D24-8EBB63AFB241}"/>
              </a:ext>
            </a:extLst>
          </p:cNvPr>
          <p:cNvSpPr/>
          <p:nvPr/>
        </p:nvSpPr>
        <p:spPr>
          <a:xfrm>
            <a:off x="179512" y="1830002"/>
            <a:ext cx="1296144" cy="309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7E16F6-21A8-253C-CA0C-635381AB1BD7}"/>
              </a:ext>
            </a:extLst>
          </p:cNvPr>
          <p:cNvSpPr/>
          <p:nvPr/>
        </p:nvSpPr>
        <p:spPr>
          <a:xfrm>
            <a:off x="1475656" y="2766105"/>
            <a:ext cx="1872208" cy="19658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1561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64BF9-57EE-07E9-2368-B270A6260E34}"/>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296886C1-45F3-7C18-93FB-93B560A4FCFD}"/>
              </a:ext>
            </a:extLst>
          </p:cNvPr>
          <p:cNvPicPr>
            <a:picLocks noChangeAspect="1"/>
          </p:cNvPicPr>
          <p:nvPr/>
        </p:nvPicPr>
        <p:blipFill>
          <a:blip r:embed="rId2"/>
          <a:stretch>
            <a:fillRect/>
          </a:stretch>
        </p:blipFill>
        <p:spPr>
          <a:xfrm>
            <a:off x="4788024" y="1710304"/>
            <a:ext cx="4180879" cy="2508527"/>
          </a:xfrm>
          <a:prstGeom prst="rect">
            <a:avLst/>
          </a:prstGeom>
          <a:ln>
            <a:solidFill>
              <a:schemeClr val="accent1"/>
            </a:solidFill>
          </a:ln>
        </p:spPr>
      </p:pic>
      <p:pic>
        <p:nvPicPr>
          <p:cNvPr id="21" name="Picture 20">
            <a:extLst>
              <a:ext uri="{FF2B5EF4-FFF2-40B4-BE49-F238E27FC236}">
                <a16:creationId xmlns:a16="http://schemas.microsoft.com/office/drawing/2014/main" id="{FA1F4682-BFE2-6B00-5E8D-410EFD6E8473}"/>
              </a:ext>
            </a:extLst>
          </p:cNvPr>
          <p:cNvPicPr>
            <a:picLocks noChangeAspect="1"/>
          </p:cNvPicPr>
          <p:nvPr/>
        </p:nvPicPr>
        <p:blipFill>
          <a:blip r:embed="rId3"/>
          <a:stretch>
            <a:fillRect/>
          </a:stretch>
        </p:blipFill>
        <p:spPr>
          <a:xfrm>
            <a:off x="395506" y="1703181"/>
            <a:ext cx="2838450" cy="24003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EC3C0DB5-0AC3-F5C4-CAF9-A6B3A501B7C9}"/>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3" name="Title 2">
            <a:extLst>
              <a:ext uri="{FF2B5EF4-FFF2-40B4-BE49-F238E27FC236}">
                <a16:creationId xmlns:a16="http://schemas.microsoft.com/office/drawing/2014/main" id="{BCB5D088-90C4-5487-E910-0F14EDFA907C}"/>
              </a:ext>
            </a:extLst>
          </p:cNvPr>
          <p:cNvSpPr>
            <a:spLocks noGrp="1"/>
          </p:cNvSpPr>
          <p:nvPr>
            <p:ph type="title"/>
          </p:nvPr>
        </p:nvSpPr>
        <p:spPr/>
        <p:txBody>
          <a:bodyPr>
            <a:normAutofit/>
          </a:bodyPr>
          <a:lstStyle/>
          <a:p>
            <a:r>
              <a:rPr lang="en-US" dirty="0"/>
              <a:t>The work order types and the process type</a:t>
            </a:r>
          </a:p>
        </p:txBody>
      </p:sp>
      <p:cxnSp>
        <p:nvCxnSpPr>
          <p:cNvPr id="8" name="Straight Arrow Connector 7">
            <a:extLst>
              <a:ext uri="{FF2B5EF4-FFF2-40B4-BE49-F238E27FC236}">
                <a16:creationId xmlns:a16="http://schemas.microsoft.com/office/drawing/2014/main" id="{BDBABBE5-DE04-6821-55AD-5F53097C67CF}"/>
              </a:ext>
            </a:extLst>
          </p:cNvPr>
          <p:cNvCxnSpPr>
            <a:cxnSpLocks/>
          </p:cNvCxnSpPr>
          <p:nvPr/>
        </p:nvCxnSpPr>
        <p:spPr>
          <a:xfrm>
            <a:off x="3131840" y="2283718"/>
            <a:ext cx="2016224" cy="2160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4F407C4-7B27-5A6A-EAB9-3ED2FD226B76}"/>
              </a:ext>
            </a:extLst>
          </p:cNvPr>
          <p:cNvCxnSpPr>
            <a:cxnSpLocks/>
          </p:cNvCxnSpPr>
          <p:nvPr/>
        </p:nvCxnSpPr>
        <p:spPr>
          <a:xfrm flipV="1">
            <a:off x="2344427" y="2211710"/>
            <a:ext cx="2803637" cy="3817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1E45CE2-6365-5F6A-9F7D-6ACB428DC1D1}"/>
              </a:ext>
            </a:extLst>
          </p:cNvPr>
          <p:cNvCxnSpPr>
            <a:cxnSpLocks/>
          </p:cNvCxnSpPr>
          <p:nvPr/>
        </p:nvCxnSpPr>
        <p:spPr>
          <a:xfrm>
            <a:off x="971600" y="2918505"/>
            <a:ext cx="424333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7AA3A31-458B-72FD-BE11-8D2200096696}"/>
              </a:ext>
            </a:extLst>
          </p:cNvPr>
          <p:cNvCxnSpPr>
            <a:cxnSpLocks/>
          </p:cNvCxnSpPr>
          <p:nvPr/>
        </p:nvCxnSpPr>
        <p:spPr>
          <a:xfrm>
            <a:off x="1187624" y="3219822"/>
            <a:ext cx="4027313" cy="720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FE09F0B-02F0-1B54-65D6-69CC55B08951}"/>
              </a:ext>
            </a:extLst>
          </p:cNvPr>
          <p:cNvCxnSpPr>
            <a:cxnSpLocks/>
          </p:cNvCxnSpPr>
          <p:nvPr/>
        </p:nvCxnSpPr>
        <p:spPr>
          <a:xfrm>
            <a:off x="1358509" y="3507854"/>
            <a:ext cx="3856428" cy="1440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262415F-D847-9E65-3050-23B4AC5C4CCB}"/>
              </a:ext>
            </a:extLst>
          </p:cNvPr>
          <p:cNvCxnSpPr>
            <a:cxnSpLocks/>
          </p:cNvCxnSpPr>
          <p:nvPr/>
        </p:nvCxnSpPr>
        <p:spPr>
          <a:xfrm>
            <a:off x="1979712" y="3867894"/>
            <a:ext cx="3168352" cy="1440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7B32E56-39AA-2445-F6E4-4C2171B02A3A}"/>
              </a:ext>
            </a:extLst>
          </p:cNvPr>
          <p:cNvSpPr txBox="1"/>
          <p:nvPr/>
        </p:nvSpPr>
        <p:spPr>
          <a:xfrm>
            <a:off x="611560" y="1203598"/>
            <a:ext cx="2304256" cy="307777"/>
          </a:xfrm>
          <a:prstGeom prst="rect">
            <a:avLst/>
          </a:prstGeom>
          <a:solidFill>
            <a:srgbClr val="FFFF00"/>
          </a:solidFill>
          <a:ln>
            <a:solidFill>
              <a:schemeClr val="accent1"/>
            </a:solidFill>
          </a:ln>
        </p:spPr>
        <p:txBody>
          <a:bodyPr wrap="square" rtlCol="0">
            <a:spAutoFit/>
          </a:bodyPr>
          <a:lstStyle/>
          <a:p>
            <a:r>
              <a:rPr lang="en-US" sz="1400" dirty="0"/>
              <a:t>Physical Item Editor</a:t>
            </a:r>
          </a:p>
        </p:txBody>
      </p:sp>
      <p:sp>
        <p:nvSpPr>
          <p:cNvPr id="23" name="TextBox 22">
            <a:extLst>
              <a:ext uri="{FF2B5EF4-FFF2-40B4-BE49-F238E27FC236}">
                <a16:creationId xmlns:a16="http://schemas.microsoft.com/office/drawing/2014/main" id="{2D0356B8-0200-73A9-3CA4-3B7BB611303C}"/>
              </a:ext>
            </a:extLst>
          </p:cNvPr>
          <p:cNvSpPr txBox="1"/>
          <p:nvPr/>
        </p:nvSpPr>
        <p:spPr>
          <a:xfrm>
            <a:off x="5004048" y="1203598"/>
            <a:ext cx="3558500" cy="307777"/>
          </a:xfrm>
          <a:prstGeom prst="rect">
            <a:avLst/>
          </a:prstGeom>
          <a:solidFill>
            <a:srgbClr val="FFFF00"/>
          </a:solidFill>
          <a:ln>
            <a:solidFill>
              <a:schemeClr val="accent1"/>
            </a:solidFill>
          </a:ln>
        </p:spPr>
        <p:txBody>
          <a:bodyPr wrap="square" rtlCol="0">
            <a:spAutoFit/>
          </a:bodyPr>
          <a:lstStyle/>
          <a:p>
            <a:r>
              <a:rPr lang="en-US" sz="1400" dirty="0"/>
              <a:t>Configuration &gt; General &gt; Work Order Types</a:t>
            </a:r>
          </a:p>
        </p:txBody>
      </p:sp>
    </p:spTree>
    <p:extLst>
      <p:ext uri="{BB962C8B-B14F-4D97-AF65-F5344CB8AC3E}">
        <p14:creationId xmlns:p14="http://schemas.microsoft.com/office/powerpoint/2010/main" val="158930268"/>
      </p:ext>
    </p:extLst>
  </p:cSld>
  <p:clrMapOvr>
    <a:masterClrMapping/>
  </p:clrMapOvr>
</p:sld>
</file>

<file path=ppt/theme/theme1.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17406</TotalTime>
  <Words>871</Words>
  <Application>Microsoft Office PowerPoint</Application>
  <PresentationFormat>On-screen Show (16:9)</PresentationFormat>
  <Paragraphs>80</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Ex_Libris_2020</vt:lpstr>
      <vt:lpstr>How to add an item process type to an item using the Work Order functionality</vt:lpstr>
      <vt:lpstr>PowerPoint Presentation</vt:lpstr>
      <vt:lpstr>Introduction</vt:lpstr>
      <vt:lpstr>Introduction </vt:lpstr>
      <vt:lpstr>Introduction </vt:lpstr>
      <vt:lpstr>The work order types and the process type</vt:lpstr>
      <vt:lpstr>The work order types and the process type</vt:lpstr>
      <vt:lpstr>The work order types and the process type</vt:lpstr>
      <vt:lpstr>The work order types and the process type</vt:lpstr>
      <vt:lpstr>The work order types and the process type</vt:lpstr>
      <vt:lpstr>Applying the process type to an item</vt:lpstr>
      <vt:lpstr>Applying the process type to an item</vt:lpstr>
      <vt:lpstr>Applying the process type to an item</vt:lpstr>
      <vt:lpstr>Applying the process type to an item</vt:lpstr>
      <vt:lpstr>Applying the process type to an item</vt:lpstr>
      <vt:lpstr>Applying the process type to an item</vt:lpstr>
      <vt:lpstr>Applying the process type to an item</vt:lpstr>
      <vt:lpstr>Applying the process type to an item</vt:lpstr>
      <vt:lpstr>Applying the process type to an item</vt:lpstr>
      <vt:lpstr>Applying the process type to an item</vt:lpstr>
      <vt:lpstr>Applying the process type to an item</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1695</cp:revision>
  <dcterms:created xsi:type="dcterms:W3CDTF">2017-01-02T15:10:30Z</dcterms:created>
  <dcterms:modified xsi:type="dcterms:W3CDTF">2025-01-05T13:30:33Z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